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56" r:id="rId3"/>
    <p:sldId id="258" r:id="rId4"/>
    <p:sldId id="259" r:id="rId5"/>
    <p:sldId id="260" r:id="rId6"/>
    <p:sldId id="265" r:id="rId7"/>
    <p:sldId id="261" r:id="rId8"/>
    <p:sldId id="296" r:id="rId9"/>
    <p:sldId id="262" r:id="rId10"/>
    <p:sldId id="321" r:id="rId11"/>
    <p:sldId id="263" r:id="rId12"/>
    <p:sldId id="264" r:id="rId13"/>
    <p:sldId id="297" r:id="rId14"/>
    <p:sldId id="266" r:id="rId15"/>
    <p:sldId id="267" r:id="rId16"/>
    <p:sldId id="268" r:id="rId17"/>
    <p:sldId id="322" r:id="rId18"/>
    <p:sldId id="271" r:id="rId19"/>
    <p:sldId id="270" r:id="rId20"/>
    <p:sldId id="295" r:id="rId21"/>
    <p:sldId id="323" r:id="rId22"/>
    <p:sldId id="272" r:id="rId23"/>
    <p:sldId id="304" r:id="rId24"/>
    <p:sldId id="279" r:id="rId25"/>
    <p:sldId id="325" r:id="rId26"/>
    <p:sldId id="305" r:id="rId27"/>
    <p:sldId id="282" r:id="rId28"/>
    <p:sldId id="298" r:id="rId29"/>
    <p:sldId id="324" r:id="rId30"/>
    <p:sldId id="310" r:id="rId31"/>
    <p:sldId id="273" r:id="rId32"/>
    <p:sldId id="283" r:id="rId33"/>
    <p:sldId id="274" r:id="rId34"/>
    <p:sldId id="276" r:id="rId35"/>
    <p:sldId id="284" r:id="rId36"/>
    <p:sldId id="285" r:id="rId37"/>
    <p:sldId id="311" r:id="rId38"/>
    <p:sldId id="312" r:id="rId39"/>
    <p:sldId id="313" r:id="rId40"/>
    <p:sldId id="286" r:id="rId41"/>
    <p:sldId id="288" r:id="rId42"/>
    <p:sldId id="287" r:id="rId43"/>
    <p:sldId id="289" r:id="rId44"/>
    <p:sldId id="326" r:id="rId45"/>
    <p:sldId id="327" r:id="rId46"/>
    <p:sldId id="328" r:id="rId47"/>
    <p:sldId id="329" r:id="rId48"/>
    <p:sldId id="330" r:id="rId49"/>
    <p:sldId id="331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03818-8F1C-4A9A-8A03-177C23C9174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C8045-821D-449E-A58B-AACE3D0B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4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C8045-821D-449E-A58B-AACE3D0B5F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C8045-821D-449E-A58B-AACE3D0B5F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5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0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1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6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7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7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6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8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3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8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A932-57B3-4CFE-BE34-0874B09B6E70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02BA5-5E32-49DE-99CE-7ADD42D7B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Algebra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Acosta/</a:t>
            </a:r>
            <a:r>
              <a:rPr lang="en-US" dirty="0" err="1" smtClean="0"/>
              <a:t>Karwowski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37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fact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   </a:t>
            </a:r>
            <a:r>
              <a:rPr lang="en-US" dirty="0"/>
              <a:t>ab = 0    either </a:t>
            </a:r>
            <a:r>
              <a:rPr lang="en-US" dirty="0" smtClean="0"/>
              <a:t>   </a:t>
            </a:r>
            <a:r>
              <a:rPr lang="en-US" dirty="0"/>
              <a:t>a= 0    or   b = 0  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1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Thus:  zero product rule is 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Given a quadratic equation, you can SOMETIMES isolate the x by</a:t>
            </a:r>
          </a:p>
          <a:p>
            <a:pPr marL="0" indent="0">
              <a:buNone/>
            </a:pPr>
            <a:r>
              <a:rPr lang="en-US" dirty="0" smtClean="0"/>
              <a:t>                 1.  Making the equation = 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2.  Factoring the quadratic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3.  Splitting the one equation into 2   and          4.  Solving each equation</a:t>
            </a:r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04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+ 6x – 16 = 0</a:t>
            </a:r>
          </a:p>
          <a:p>
            <a:r>
              <a:rPr lang="en-US" dirty="0" smtClean="0"/>
              <a:t>  x</a:t>
            </a:r>
            <a:r>
              <a:rPr lang="en-US" baseline="30000" dirty="0" smtClean="0"/>
              <a:t>2</a:t>
            </a:r>
            <a:r>
              <a:rPr lang="en-US" dirty="0" smtClean="0"/>
              <a:t> – 7x = -12</a:t>
            </a:r>
          </a:p>
          <a:p>
            <a:r>
              <a:rPr lang="en-US" dirty="0" smtClean="0"/>
              <a:t> (x - 3)(x – 8) = 66</a:t>
            </a:r>
          </a:p>
          <a:p>
            <a:r>
              <a:rPr lang="en-US" dirty="0" smtClean="0"/>
              <a:t> 6x</a:t>
            </a:r>
            <a:r>
              <a:rPr lang="en-US" baseline="30000" dirty="0" smtClean="0"/>
              <a:t>2</a:t>
            </a:r>
            <a:r>
              <a:rPr lang="en-US" dirty="0" smtClean="0"/>
              <a:t> + 29x = 5</a:t>
            </a:r>
          </a:p>
          <a:p>
            <a:endParaRPr lang="en-US" dirty="0"/>
          </a:p>
          <a:p>
            <a:r>
              <a:rPr lang="en-US" dirty="0" smtClean="0"/>
              <a:t> Next hurdle:    x</a:t>
            </a:r>
            <a:r>
              <a:rPr lang="en-US" baseline="30000" dirty="0" smtClean="0"/>
              <a:t>2</a:t>
            </a:r>
            <a:r>
              <a:rPr lang="en-US" dirty="0" smtClean="0"/>
              <a:t> -10x + 18 = 0   ??????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35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the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 problem cannot be done by factoring because they do not have integral factors and cannot be solve by square root because there is an x – term in the problem    then:</a:t>
            </a:r>
          </a:p>
          <a:p>
            <a:endParaRPr lang="en-US" dirty="0"/>
          </a:p>
          <a:p>
            <a:r>
              <a:rPr lang="en-US" dirty="0" smtClean="0"/>
              <a:t>These problems can be re written so that the x only appears in the equation once.</a:t>
            </a:r>
          </a:p>
          <a:p>
            <a:endParaRPr lang="en-US" dirty="0"/>
          </a:p>
          <a:p>
            <a:r>
              <a:rPr lang="en-US" dirty="0" smtClean="0"/>
              <a:t>The process is called 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3404568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Concept -  change a quadratic so that it is a square quadratic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ie</a:t>
            </a:r>
            <a:r>
              <a:rPr lang="en-US" dirty="0" smtClean="0"/>
              <a:t>: so it factors  (x +a)(x + a) which is (x + a)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Given the first 2 terms you can determine the 3</a:t>
            </a:r>
            <a:r>
              <a:rPr lang="en-US" baseline="30000" dirty="0" smtClean="0"/>
              <a:t>rd</a:t>
            </a:r>
            <a:r>
              <a:rPr lang="en-US" dirty="0" smtClean="0"/>
              <a:t> term</a:t>
            </a:r>
          </a:p>
          <a:p>
            <a:r>
              <a:rPr lang="en-US" dirty="0"/>
              <a:t> </a:t>
            </a:r>
            <a:r>
              <a:rPr lang="en-US" dirty="0" smtClean="0"/>
              <a:t>     Fill in the blanks     x</a:t>
            </a:r>
            <a:r>
              <a:rPr lang="en-US" baseline="30000" dirty="0" smtClean="0"/>
              <a:t>2</a:t>
            </a:r>
            <a:r>
              <a:rPr lang="en-US" dirty="0" smtClean="0"/>
              <a:t> + 8x +  ___  = (x + ___)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x</a:t>
            </a:r>
            <a:r>
              <a:rPr lang="en-US" baseline="30000" dirty="0" smtClean="0"/>
              <a:t>2</a:t>
            </a:r>
            <a:r>
              <a:rPr lang="en-US" dirty="0" smtClean="0"/>
              <a:t> – 10x + </a:t>
            </a:r>
            <a:r>
              <a:rPr lang="en-US" dirty="0"/>
              <a:t>___ =(x + ___)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x</a:t>
            </a:r>
            <a:r>
              <a:rPr lang="en-US" baseline="30000" dirty="0" smtClean="0"/>
              <a:t>2</a:t>
            </a:r>
            <a:r>
              <a:rPr lang="en-US" dirty="0" smtClean="0"/>
              <a:t> + 5x + </a:t>
            </a:r>
            <a:r>
              <a:rPr lang="en-US" dirty="0"/>
              <a:t>____=(x + ___)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Filling in these blanks is called completing the square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0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Completing the square to solve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 4x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40x  - 20 = 0</a:t>
                </a:r>
              </a:p>
              <a:p>
                <a:r>
                  <a:rPr lang="en-US" dirty="0" smtClean="0"/>
                  <a:t>Prepare for completing the square by dividing by 4 and moving the 20 ( which will be a 5)</a:t>
                </a:r>
              </a:p>
              <a:p>
                <a:endParaRPr lang="en-US" dirty="0"/>
              </a:p>
              <a:p>
                <a:r>
                  <a:rPr lang="en-US" dirty="0" smtClean="0"/>
                  <a:t> 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10x            =  5</a:t>
                </a:r>
              </a:p>
              <a:p>
                <a:r>
                  <a:rPr lang="en-US" dirty="0" smtClean="0"/>
                  <a:t>Completing the square CHANGES the number so add the same amount to BOTH sides of the equation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10x + 25 = 5 + 25</a:t>
                </a:r>
              </a:p>
              <a:p>
                <a:r>
                  <a:rPr lang="en-US" dirty="0" smtClean="0"/>
                  <a:t>       (x – 5)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30              x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30</m:t>
                        </m:r>
                      </m:e>
                    </m:rad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n-US" dirty="0" smtClean="0"/>
                  <a:t>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3504" r="-370" b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55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: solve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3x</a:t>
            </a:r>
            <a:r>
              <a:rPr lang="en-US" baseline="30000" dirty="0" smtClean="0"/>
              <a:t>2</a:t>
            </a:r>
            <a:r>
              <a:rPr lang="en-US" dirty="0" smtClean="0"/>
              <a:t> – 24x + 6 = 0</a:t>
            </a:r>
          </a:p>
          <a:p>
            <a:endParaRPr lang="en-US" dirty="0"/>
          </a:p>
          <a:p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 – 7x – 3    = 0</a:t>
            </a:r>
          </a:p>
          <a:p>
            <a:endParaRPr lang="en-US" dirty="0"/>
          </a:p>
          <a:p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– 11x – 4 = 0</a:t>
            </a:r>
          </a:p>
          <a:p>
            <a:endParaRPr lang="en-US" dirty="0"/>
          </a:p>
          <a:p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+ 5x + 15 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4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quadratics can be solved</a:t>
            </a:r>
          </a:p>
          <a:p>
            <a:r>
              <a:rPr lang="en-US" dirty="0" smtClean="0"/>
              <a:t>All quadratics are transformations of f(x)= x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7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Guaranteed test question –  10 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Mathematics finds the formulas –</a:t>
            </a:r>
          </a:p>
          <a:p>
            <a:r>
              <a:rPr lang="en-US" dirty="0" smtClean="0"/>
              <a:t>You find a formula by solving without using any known numbers</a:t>
            </a:r>
          </a:p>
          <a:p>
            <a:r>
              <a:rPr lang="en-US" dirty="0" smtClean="0"/>
              <a:t>Solve  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 = 0       for x  thereby deriving a formula for 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68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Deriving the quadratic formula</a:t>
            </a:r>
            <a:br>
              <a:rPr lang="en-US" sz="3200" dirty="0" smtClean="0"/>
            </a:br>
            <a:r>
              <a:rPr lang="en-US" sz="3200" dirty="0" smtClean="0"/>
              <a:t> Solve ax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</a:t>
            </a:r>
            <a:r>
              <a:rPr lang="en-US" sz="3200" dirty="0" err="1" smtClean="0"/>
              <a:t>bx</a:t>
            </a:r>
            <a:r>
              <a:rPr lang="en-US" sz="3200" dirty="0" smtClean="0"/>
              <a:t> + c = 0 by completing the square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dirty="0" smtClean="0"/>
              <a:t>Divide by a  :        </a:t>
            </a:r>
          </a:p>
          <a:p>
            <a:r>
              <a:rPr lang="en-US" dirty="0" smtClean="0"/>
              <a:t>Move constant to the right</a:t>
            </a:r>
          </a:p>
          <a:p>
            <a:r>
              <a:rPr lang="en-US" dirty="0" smtClean="0"/>
              <a:t>Divide middle coefficient by 2 /square/ add       </a:t>
            </a:r>
          </a:p>
          <a:p>
            <a:r>
              <a:rPr lang="en-US" dirty="0" smtClean="0"/>
              <a:t>Get a common denominator and combine fraction</a:t>
            </a:r>
          </a:p>
          <a:p>
            <a:r>
              <a:rPr lang="en-US" dirty="0" smtClean="0"/>
              <a:t>Write as a square </a:t>
            </a:r>
          </a:p>
          <a:p>
            <a:r>
              <a:rPr lang="en-US" dirty="0" smtClean="0"/>
              <a:t>Isolate the x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57800" y="1371600"/>
          <a:ext cx="174768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" name="Equation" r:id="rId3" imgW="1002865" imgH="393529" progId="">
                  <p:embed/>
                </p:oleObj>
              </mc:Choice>
              <mc:Fallback>
                <p:oleObj name="Equation" r:id="rId3" imgW="1002865" imgH="393529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371600"/>
                        <a:ext cx="1747684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81600" y="2209800"/>
          <a:ext cx="1549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" name="Equation" r:id="rId5" imgW="888614" imgH="393529" progId="">
                  <p:embed/>
                </p:oleObj>
              </mc:Choice>
              <mc:Fallback>
                <p:oleObj name="Equation" r:id="rId5" imgW="888614" imgH="393529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209800"/>
                        <a:ext cx="1549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876800" y="2971800"/>
          <a:ext cx="28987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" name="Equation" r:id="rId7" imgW="1663700" imgH="419100" progId="">
                  <p:embed/>
                </p:oleObj>
              </mc:Choice>
              <mc:Fallback>
                <p:oleObj name="Equation" r:id="rId7" imgW="1663700" imgH="419100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971800"/>
                        <a:ext cx="289877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876800" y="3886200"/>
          <a:ext cx="276701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" name="Equation" r:id="rId9" imgW="1587500" imgH="419100" progId="">
                  <p:embed/>
                </p:oleObj>
              </mc:Choice>
              <mc:Fallback>
                <p:oleObj name="Equation" r:id="rId9" imgW="1587500" imgH="41910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86200"/>
                        <a:ext cx="2767013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029200" y="5638800"/>
          <a:ext cx="2362200" cy="861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" name="Equation" r:id="rId11" imgW="1218671" imgH="444307" progId="">
                  <p:embed/>
                </p:oleObj>
              </mc:Choice>
              <mc:Fallback>
                <p:oleObj name="Equation" r:id="rId11" imgW="1218671" imgH="444307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638800"/>
                        <a:ext cx="2362200" cy="8612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555800"/>
              </p:ext>
            </p:extLst>
          </p:nvPr>
        </p:nvGraphicFramePr>
        <p:xfrm>
          <a:off x="4953000" y="4800600"/>
          <a:ext cx="21624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" name="Equation" r:id="rId13" imgW="1333440" imgH="469800" progId="">
                  <p:embed/>
                </p:oleObj>
              </mc:Choice>
              <mc:Fallback>
                <p:oleObj name="Equation" r:id="rId13" imgW="1333440" imgH="469800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800600"/>
                        <a:ext cx="216243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Quadratic Functions and circles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7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– Section 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Quadratic functions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 quadratic functions are transformations of the parent  f(x) = x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Significant elements of quadratic function:</a:t>
            </a:r>
          </a:p>
          <a:p>
            <a:pPr marL="0" indent="0">
              <a:buNone/>
            </a:pPr>
            <a:r>
              <a:rPr lang="en-US" dirty="0" smtClean="0"/>
              <a:t>                              y-intercept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x-intercept (root/zero equation)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maximum/minimum (vertex)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concavity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line of symmetry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increasing/decreasing intervals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domain/range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13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functions- useful forms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f(x) =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  = y   is a quadratic function</a:t>
            </a:r>
          </a:p>
          <a:p>
            <a:pPr marL="0" indent="0">
              <a:buNone/>
            </a:pPr>
            <a:r>
              <a:rPr lang="en-US" dirty="0" smtClean="0"/>
              <a:t>                             in general form</a:t>
            </a:r>
            <a:endParaRPr lang="en-US" dirty="0"/>
          </a:p>
          <a:p>
            <a:r>
              <a:rPr lang="en-US" dirty="0" smtClean="0"/>
              <a:t>f(x) = a(x – h)</a:t>
            </a:r>
            <a:r>
              <a:rPr lang="en-US" baseline="30000" dirty="0" smtClean="0"/>
              <a:t>2</a:t>
            </a:r>
            <a:r>
              <a:rPr lang="en-US" dirty="0" smtClean="0"/>
              <a:t> + k = y    can be the SAME quadratic function  -  in standard form</a:t>
            </a:r>
          </a:p>
          <a:p>
            <a:endParaRPr lang="en-US" dirty="0"/>
          </a:p>
          <a:p>
            <a:r>
              <a:rPr lang="en-US" dirty="0" smtClean="0"/>
              <a:t>  f(x) = a(x – x</a:t>
            </a:r>
            <a:r>
              <a:rPr lang="en-US" baseline="-25000" dirty="0" smtClean="0"/>
              <a:t>1</a:t>
            </a:r>
            <a:r>
              <a:rPr lang="en-US" dirty="0" smtClean="0"/>
              <a:t>)(x – x</a:t>
            </a:r>
            <a:r>
              <a:rPr lang="en-US" baseline="-25000" dirty="0" smtClean="0"/>
              <a:t>2</a:t>
            </a:r>
            <a:r>
              <a:rPr lang="en-US" dirty="0" smtClean="0"/>
              <a:t>)  can be the same function also – in factored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33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forms- can be done but is not necessary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general form from factored or standard – simplify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ex:  g(x) =  3(x – 2)(x – 2/3)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k(x) = 5(x – 7)</a:t>
            </a:r>
            <a:r>
              <a:rPr lang="en-US" baseline="30000" dirty="0" smtClean="0"/>
              <a:t>2</a:t>
            </a:r>
            <a:r>
              <a:rPr lang="en-US" dirty="0" smtClean="0"/>
              <a:t> - 9 </a:t>
            </a:r>
          </a:p>
          <a:p>
            <a:r>
              <a:rPr lang="en-US" dirty="0" smtClean="0"/>
              <a:t>To factored form from general – factor the polynomial if possible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ex:  m(x) = 2x</a:t>
            </a:r>
            <a:r>
              <a:rPr lang="en-US" baseline="30000" dirty="0" smtClean="0"/>
              <a:t>2</a:t>
            </a:r>
            <a:r>
              <a:rPr lang="en-US" dirty="0" smtClean="0"/>
              <a:t> – 3x –  20</a:t>
            </a:r>
          </a:p>
          <a:p>
            <a:r>
              <a:rPr lang="en-US" dirty="0" smtClean="0"/>
              <a:t>To standard form from general ( a variation on completing square)</a:t>
            </a:r>
          </a:p>
          <a:p>
            <a:pPr marL="0" indent="0">
              <a:buNone/>
            </a:pPr>
            <a:r>
              <a:rPr lang="en-US" dirty="0" smtClean="0"/>
              <a:t>       ex:      f(x) = 2x</a:t>
            </a:r>
            <a:r>
              <a:rPr lang="en-US" baseline="30000" dirty="0" smtClean="0"/>
              <a:t>2</a:t>
            </a:r>
            <a:r>
              <a:rPr lang="en-US" dirty="0" smtClean="0"/>
              <a:t> – 12x + 10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49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 find x and y 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f(x) = x</a:t>
            </a:r>
            <a:r>
              <a:rPr lang="en-US" baseline="30000" dirty="0" smtClean="0"/>
              <a:t>2</a:t>
            </a:r>
            <a:r>
              <a:rPr lang="en-US" dirty="0" smtClean="0"/>
              <a:t> – 12x +32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g(x) = (x + 2)(x – 9)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k(x) =  3(x – 6)</a:t>
            </a:r>
            <a:r>
              <a:rPr lang="en-US" baseline="30000" dirty="0" smtClean="0"/>
              <a:t>2</a:t>
            </a:r>
            <a:r>
              <a:rPr lang="en-US" dirty="0" smtClean="0"/>
              <a:t>  - 15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38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important correlation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solutions to the zero equation – x-intercepts – factors are significantly related</a:t>
                </a:r>
              </a:p>
              <a:p>
                <a:r>
                  <a:rPr lang="en-US" dirty="0" smtClean="0"/>
                  <a:t> x = 5 is a solution to the zero equation if and only if   (5,0) is an x – intercept and  (x – 5)  is a factor of the quadratic</a:t>
                </a:r>
              </a:p>
              <a:p>
                <a:r>
                  <a:rPr lang="en-US" dirty="0" smtClean="0"/>
                  <a:t>If x = 3+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dirty="0" smtClean="0"/>
                  <a:t>   ……</a:t>
                </a:r>
              </a:p>
              <a:p>
                <a:r>
                  <a:rPr lang="en-US" dirty="0" smtClean="0"/>
                  <a:t>If x = 4 – 9i   ……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769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Concavity- value of 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Oriented up(a &gt;0)/ down a&lt;0</a:t>
                </a:r>
              </a:p>
              <a:p>
                <a:r>
                  <a:rPr lang="en-US" dirty="0"/>
                  <a:t>Width (rate of change)  - as |a | increases the parabola stretches vertically and </a:t>
                </a:r>
                <a:r>
                  <a:rPr lang="en-US" dirty="0" err="1"/>
                  <a:t>becimes</a:t>
                </a:r>
                <a:r>
                  <a:rPr lang="en-US" dirty="0"/>
                  <a:t> narrower 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ex:       f(x) = 3x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5x + 12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g(x) = 5 – 2x – 3x</a:t>
                </a:r>
                <a:r>
                  <a:rPr lang="en-US" baseline="30000" dirty="0" smtClean="0"/>
                  <a:t>2</a:t>
                </a:r>
                <a:endParaRPr lang="en-US" baseline="30000" dirty="0"/>
              </a:p>
              <a:p>
                <a:pPr marL="0" indent="0">
                  <a:buNone/>
                </a:pPr>
                <a:r>
                  <a:rPr lang="en-US" dirty="0" smtClean="0"/>
                  <a:t>                   k(x) =  -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(x + 2)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9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m(x) =  (2 – x)(x + 5)</a:t>
                </a:r>
              </a:p>
              <a:p>
                <a:r>
                  <a:rPr lang="en-US" dirty="0" smtClean="0"/>
                  <a:t>Related concept – max/min  and range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59" t="-2156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129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vertex-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g(x) =  3(x + 5)</a:t>
            </a:r>
            <a:r>
              <a:rPr lang="en-US" baseline="30000" dirty="0" smtClean="0"/>
              <a:t>2</a:t>
            </a:r>
            <a:r>
              <a:rPr lang="en-US" dirty="0" smtClean="0"/>
              <a:t> + 3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Related concepts -  line of symmetry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range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intervals of </a:t>
            </a:r>
            <a:r>
              <a:rPr lang="en-US" dirty="0" err="1" smtClean="0"/>
              <a:t>inc</a:t>
            </a:r>
            <a:r>
              <a:rPr lang="en-US" dirty="0" smtClean="0"/>
              <a:t>/</a:t>
            </a:r>
            <a:r>
              <a:rPr lang="en-US" dirty="0" err="1" smtClean="0"/>
              <a:t>dec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16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vertex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f(x) = -2x</a:t>
            </a:r>
            <a:r>
              <a:rPr lang="en-US" baseline="30000" dirty="0"/>
              <a:t>2</a:t>
            </a:r>
            <a:r>
              <a:rPr lang="en-US" dirty="0"/>
              <a:t> + 4x – </a:t>
            </a:r>
            <a:r>
              <a:rPr lang="en-US" dirty="0" smtClean="0"/>
              <a:t>7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method one – easiest – uses information from quadratic formula</a:t>
            </a:r>
          </a:p>
          <a:p>
            <a:endParaRPr lang="en-US" dirty="0"/>
          </a:p>
          <a:p>
            <a:r>
              <a:rPr lang="en-US" dirty="0" smtClean="0"/>
              <a:t>Method two – change to vertex form – (not recommended)</a:t>
            </a:r>
          </a:p>
          <a:p>
            <a:endParaRPr lang="en-US" dirty="0" smtClean="0"/>
          </a:p>
          <a:p>
            <a:r>
              <a:rPr lang="en-US" dirty="0"/>
              <a:t>Related concepts -  line of symmetry</a:t>
            </a:r>
          </a:p>
          <a:p>
            <a:pPr marL="0" indent="0">
              <a:buNone/>
            </a:pPr>
            <a:r>
              <a:rPr lang="en-US" dirty="0"/>
              <a:t>                                       range</a:t>
            </a:r>
          </a:p>
          <a:p>
            <a:pPr marL="0" indent="0">
              <a:buNone/>
            </a:pPr>
            <a:r>
              <a:rPr lang="en-US" dirty="0"/>
              <a:t>                                        intervals of </a:t>
            </a:r>
            <a:r>
              <a:rPr lang="en-US" dirty="0" err="1"/>
              <a:t>inc</a:t>
            </a:r>
            <a:r>
              <a:rPr lang="en-US" dirty="0"/>
              <a:t>/</a:t>
            </a:r>
            <a:r>
              <a:rPr lang="en-US" dirty="0" err="1"/>
              <a:t>dec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75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vertex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k(x) = (x – 9)(x + 3)</a:t>
            </a:r>
          </a:p>
          <a:p>
            <a:endParaRPr lang="en-US" dirty="0"/>
          </a:p>
          <a:p>
            <a:r>
              <a:rPr lang="en-US" dirty="0" smtClean="0"/>
              <a:t>typical method:  put into general form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Food for thought -   line of symmetry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(midpoint is found by average)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Related concepts -  line of symmetry</a:t>
            </a:r>
          </a:p>
          <a:p>
            <a:pPr marL="0" indent="0">
              <a:buNone/>
            </a:pPr>
            <a:r>
              <a:rPr lang="en-US" dirty="0"/>
              <a:t>                                       range</a:t>
            </a:r>
          </a:p>
          <a:p>
            <a:pPr marL="0" indent="0">
              <a:buNone/>
            </a:pPr>
            <a:r>
              <a:rPr lang="en-US" dirty="0"/>
              <a:t>                                        intervals of </a:t>
            </a:r>
            <a:r>
              <a:rPr lang="en-US" dirty="0" err="1"/>
              <a:t>inc</a:t>
            </a:r>
            <a:r>
              <a:rPr lang="en-US" dirty="0"/>
              <a:t>/</a:t>
            </a:r>
            <a:r>
              <a:rPr lang="en-US" dirty="0" err="1"/>
              <a:t>dec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5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– section 1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Solving quadratic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378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Sketching a graph for a quadratic by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vertex and at least one other point- use symmetry or table of solutions to find </a:t>
            </a:r>
            <a:r>
              <a:rPr lang="en-US" dirty="0"/>
              <a:t>a</a:t>
            </a:r>
            <a:r>
              <a:rPr lang="en-US" dirty="0" smtClean="0"/>
              <a:t> third point</a:t>
            </a:r>
          </a:p>
          <a:p>
            <a:r>
              <a:rPr lang="en-US" dirty="0"/>
              <a:t>E</a:t>
            </a:r>
            <a:r>
              <a:rPr lang="en-US" dirty="0" smtClean="0"/>
              <a:t>x:   f(x) = 2x</a:t>
            </a:r>
            <a:r>
              <a:rPr lang="en-US" baseline="30000" dirty="0" smtClean="0"/>
              <a:t>2</a:t>
            </a:r>
            <a:r>
              <a:rPr lang="en-US" dirty="0" smtClean="0"/>
              <a:t> – 3x – 20 </a:t>
            </a:r>
          </a:p>
          <a:p>
            <a:endParaRPr lang="en-US" dirty="0" smtClean="0"/>
          </a:p>
          <a:p>
            <a:r>
              <a:rPr lang="en-US" dirty="0" smtClean="0"/>
              <a:t>Ex:   g(x) = 3(x – 5)(x + 3)</a:t>
            </a:r>
          </a:p>
          <a:p>
            <a:endParaRPr lang="en-US" dirty="0"/>
          </a:p>
          <a:p>
            <a:r>
              <a:rPr lang="en-US" dirty="0" smtClean="0"/>
              <a:t>Ex:  k(x) = -(x – 5)</a:t>
            </a:r>
            <a:r>
              <a:rPr lang="en-US" baseline="30000" dirty="0" smtClean="0"/>
              <a:t>2</a:t>
            </a:r>
            <a:r>
              <a:rPr lang="en-US" dirty="0" smtClean="0"/>
              <a:t> – 2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2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A ball is thrown into the air has a height given by the function   h(x) = -16x</a:t>
            </a:r>
            <a:r>
              <a:rPr lang="en-US" baseline="30000" dirty="0" smtClean="0"/>
              <a:t>2</a:t>
            </a:r>
            <a:r>
              <a:rPr lang="en-US" dirty="0" smtClean="0"/>
              <a:t> + 34x  + 15 </a:t>
            </a:r>
            <a:r>
              <a:rPr lang="en-US" dirty="0" err="1" smtClean="0"/>
              <a:t>wherw</a:t>
            </a:r>
            <a:r>
              <a:rPr lang="en-US" dirty="0" smtClean="0"/>
              <a:t> x is the time that has elapsed since throwing the ball</a:t>
            </a:r>
          </a:p>
          <a:p>
            <a:endParaRPr lang="en-US" dirty="0"/>
          </a:p>
          <a:p>
            <a:r>
              <a:rPr lang="en-US" dirty="0" smtClean="0"/>
              <a:t>Find the y intercept and interpret its meaning?</a:t>
            </a:r>
          </a:p>
          <a:p>
            <a:r>
              <a:rPr lang="en-US" dirty="0" smtClean="0"/>
              <a:t>When will the ball hit the ground?</a:t>
            </a:r>
          </a:p>
          <a:p>
            <a:r>
              <a:rPr lang="en-US" dirty="0" smtClean="0"/>
              <a:t>Where will the ball be in 1.2 seconds?</a:t>
            </a:r>
          </a:p>
          <a:p>
            <a:r>
              <a:rPr lang="en-US" dirty="0" smtClean="0"/>
              <a:t>When will the ball be 17 feet above ground?</a:t>
            </a:r>
          </a:p>
          <a:p>
            <a:r>
              <a:rPr lang="en-US" dirty="0"/>
              <a:t> </a:t>
            </a:r>
            <a:r>
              <a:rPr lang="en-US" dirty="0" smtClean="0"/>
              <a:t>How high did the ball go?</a:t>
            </a:r>
          </a:p>
          <a:p>
            <a:r>
              <a:rPr lang="en-US" dirty="0" smtClean="0"/>
              <a:t>Find h(3) and explain its significance..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98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equations –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write an equation for a quadratic you need either</a:t>
            </a:r>
          </a:p>
          <a:p>
            <a:endParaRPr lang="en-US" dirty="0" smtClean="0"/>
          </a:p>
          <a:p>
            <a:r>
              <a:rPr lang="en-US" dirty="0" smtClean="0"/>
              <a:t> 3 random points  </a:t>
            </a:r>
          </a:p>
          <a:p>
            <a:endParaRPr lang="en-US" dirty="0" smtClean="0"/>
          </a:p>
          <a:p>
            <a:r>
              <a:rPr lang="en-US" dirty="0" smtClean="0"/>
              <a:t>  or the vertex and one other solution point </a:t>
            </a:r>
          </a:p>
          <a:p>
            <a:endParaRPr lang="en-US" dirty="0" smtClean="0"/>
          </a:p>
          <a:p>
            <a:r>
              <a:rPr lang="en-US" dirty="0" smtClean="0"/>
              <a:t>Or factors and one other point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or a formula which has already been derived by someone else.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186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formula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the quadratic function</a:t>
            </a:r>
          </a:p>
          <a:p>
            <a:r>
              <a:rPr lang="en-US" dirty="0"/>
              <a:t> </a:t>
            </a:r>
            <a:r>
              <a:rPr lang="en-US" dirty="0" smtClean="0"/>
              <a:t>       h(x) =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</a:t>
            </a:r>
          </a:p>
          <a:p>
            <a:r>
              <a:rPr lang="en-US" dirty="0"/>
              <a:t> </a:t>
            </a:r>
            <a:r>
              <a:rPr lang="en-US" dirty="0" smtClean="0"/>
              <a:t>has a physics application where </a:t>
            </a:r>
          </a:p>
          <a:p>
            <a:r>
              <a:rPr lang="en-US" dirty="0"/>
              <a:t> </a:t>
            </a:r>
            <a:r>
              <a:rPr lang="en-US" dirty="0" smtClean="0"/>
              <a:t>       a = acceleration of an object after it is released (usually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this is </a:t>
            </a:r>
            <a:r>
              <a:rPr lang="en-US" dirty="0" err="1" smtClean="0"/>
              <a:t>gravitional</a:t>
            </a:r>
            <a:r>
              <a:rPr lang="en-US" dirty="0" smtClean="0"/>
              <a:t> acceleration)</a:t>
            </a:r>
          </a:p>
          <a:p>
            <a:r>
              <a:rPr lang="en-US" dirty="0"/>
              <a:t> </a:t>
            </a:r>
            <a:r>
              <a:rPr lang="en-US" dirty="0" smtClean="0"/>
              <a:t>       b = its initial velocity (force with which it is released)</a:t>
            </a:r>
          </a:p>
          <a:p>
            <a:r>
              <a:rPr lang="en-US" dirty="0"/>
              <a:t> </a:t>
            </a:r>
            <a:r>
              <a:rPr lang="en-US" dirty="0" smtClean="0"/>
              <a:t>       c = the original location of the object</a:t>
            </a:r>
          </a:p>
          <a:p>
            <a:endParaRPr lang="en-US" dirty="0"/>
          </a:p>
          <a:p>
            <a:r>
              <a:rPr lang="en-US" dirty="0" smtClean="0"/>
              <a:t>Write a function for an object with gravitational acceleration (known to be  -16 </a:t>
            </a:r>
            <a:r>
              <a:rPr lang="en-US" dirty="0" err="1" smtClean="0"/>
              <a:t>ft</a:t>
            </a:r>
            <a:r>
              <a:rPr lang="en-US" dirty="0" smtClean="0"/>
              <a:t>/sec</a:t>
            </a:r>
            <a:r>
              <a:rPr lang="en-US" baseline="30000" dirty="0" smtClean="0"/>
              <a:t>2</a:t>
            </a:r>
            <a:r>
              <a:rPr lang="en-US" dirty="0" smtClean="0"/>
              <a:t>) an initial velocity force of 12 </a:t>
            </a:r>
            <a:r>
              <a:rPr lang="en-US" dirty="0" err="1" smtClean="0"/>
              <a:t>ft</a:t>
            </a:r>
            <a:r>
              <a:rPr lang="en-US" dirty="0" smtClean="0"/>
              <a:t>/sec and an initial location of 29 feet.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8451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Banking formula- 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P(r) = p</a:t>
            </a:r>
            <a:r>
              <a:rPr lang="en-US" baseline="-25000" dirty="0" smtClean="0"/>
              <a:t>0</a:t>
            </a:r>
            <a:r>
              <a:rPr lang="en-US" dirty="0" smtClean="0"/>
              <a:t> (1 + r)</a:t>
            </a:r>
            <a:r>
              <a:rPr lang="en-US" baseline="30000" dirty="0" smtClean="0"/>
              <a:t>t   </a:t>
            </a:r>
            <a:endParaRPr lang="en-US" dirty="0" smtClean="0"/>
          </a:p>
          <a:p>
            <a:r>
              <a:rPr lang="en-US" baseline="30000" dirty="0"/>
              <a:t> </a:t>
            </a:r>
            <a:r>
              <a:rPr lang="en-US" dirty="0" smtClean="0"/>
              <a:t>where     p</a:t>
            </a:r>
            <a:r>
              <a:rPr lang="en-US" baseline="-25000" dirty="0" smtClean="0"/>
              <a:t>0</a:t>
            </a:r>
            <a:r>
              <a:rPr lang="en-US" dirty="0" smtClean="0"/>
              <a:t> is original amount in bank</a:t>
            </a:r>
          </a:p>
          <a:p>
            <a:r>
              <a:rPr lang="en-US" baseline="30000" dirty="0"/>
              <a:t> </a:t>
            </a:r>
            <a:r>
              <a:rPr lang="en-US" baseline="30000" dirty="0" smtClean="0"/>
              <a:t>             </a:t>
            </a:r>
            <a:r>
              <a:rPr lang="en-US" dirty="0" smtClean="0"/>
              <a:t>        t is a set amount of time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r is the rate of interest</a:t>
            </a:r>
          </a:p>
          <a:p>
            <a:r>
              <a:rPr lang="en-US" dirty="0"/>
              <a:t> </a:t>
            </a:r>
            <a:r>
              <a:rPr lang="en-US" dirty="0" smtClean="0"/>
              <a:t>           note:  t must be the same units as r</a:t>
            </a:r>
          </a:p>
          <a:p>
            <a:pPr marL="0" indent="0">
              <a:buNone/>
            </a:pPr>
            <a:r>
              <a:rPr lang="en-US" dirty="0" smtClean="0"/>
              <a:t>         if r is 6% per month then t = 7 is 7 months  </a:t>
            </a:r>
          </a:p>
          <a:p>
            <a:pPr marL="0" indent="0">
              <a:buNone/>
            </a:pPr>
            <a:r>
              <a:rPr lang="en-US" dirty="0" smtClean="0"/>
              <a:t>Ex.   Mark invests $4500  for 3 years.  Write a function for his account as a function of r.   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706492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3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(2,13)  (-3, 38)  ( 1,6)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31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vertex and one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(2,4) is the vertex and the graph goes through the point (3,10)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80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Given the points   (5,0) (-2,0) and the point  (3,-2) write an equation – you could do a system of equations since this is 3 points</a:t>
            </a:r>
          </a:p>
          <a:p>
            <a:r>
              <a:rPr lang="en-US" dirty="0" smtClean="0"/>
              <a:t>Or -     </a:t>
            </a:r>
          </a:p>
          <a:p>
            <a:endParaRPr lang="en-US" dirty="0"/>
          </a:p>
          <a:p>
            <a:r>
              <a:rPr lang="en-US" dirty="0" smtClean="0"/>
              <a:t>        a(x – 5) (x + 2)= 0 must be true</a:t>
            </a:r>
          </a:p>
          <a:p>
            <a:r>
              <a:rPr lang="en-US" dirty="0" smtClean="0"/>
              <a:t>Thus      a(x -5)(x +2) = y is the basis for the equation and</a:t>
            </a:r>
          </a:p>
          <a:p>
            <a:r>
              <a:rPr lang="en-US" dirty="0"/>
              <a:t> </a:t>
            </a:r>
            <a:r>
              <a:rPr lang="en-US" dirty="0" smtClean="0"/>
              <a:t>     a(3 – 5)(3 +2) = -2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so   -10a = -2   and a = 1/5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answer      g(x) = 1/5 (x – 5)(x + 2)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96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Irrational  and imaginary  solutions come in pairs</a:t>
                </a:r>
              </a:p>
              <a:p>
                <a:r>
                  <a:rPr lang="en-US" dirty="0" smtClean="0"/>
                  <a:t>given intercept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, 0</m:t>
                        </m:r>
                      </m:e>
                    </m:d>
                  </m:oMath>
                </a14:m>
                <a:r>
                  <a:rPr lang="en-US" dirty="0" smtClean="0"/>
                  <a:t>  You know there is another intercept –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, 0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You have factors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[x -(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2+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/>
                  <a:t>)] [x-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/>
                  <a:t>)]</a:t>
                </a:r>
              </a:p>
              <a:p>
                <a:r>
                  <a:rPr lang="en-US" dirty="0" smtClean="0"/>
                  <a:t>You can simplify the quadratic and find the stretch factor given a point (-4,3)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8501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solution -  x = 3i   and point (3, - 2)</a:t>
            </a:r>
          </a:p>
          <a:p>
            <a:r>
              <a:rPr lang="en-US" dirty="0" smtClean="0"/>
              <a:t>You know another solution is x = - 3i</a:t>
            </a:r>
          </a:p>
          <a:p>
            <a:r>
              <a:rPr lang="en-US" dirty="0" smtClean="0"/>
              <a:t>You have factors</a:t>
            </a:r>
          </a:p>
          <a:p>
            <a:r>
              <a:rPr lang="en-US" dirty="0" smtClean="0"/>
              <a:t>You simplify and find the stretch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0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 A quadratic  is any equation with a 2</a:t>
            </a:r>
            <a:r>
              <a:rPr lang="en-US" baseline="30000" dirty="0" smtClean="0"/>
              <a:t>nd</a:t>
            </a:r>
            <a:r>
              <a:rPr lang="en-US" dirty="0" smtClean="0"/>
              <a:t> degree term and no higher degree terms</a:t>
            </a:r>
          </a:p>
          <a:p>
            <a:pPr marL="0" indent="0">
              <a:buNone/>
            </a:pPr>
            <a:r>
              <a:rPr lang="en-US" dirty="0" smtClean="0"/>
              <a:t>            In general form  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 = </a:t>
            </a:r>
            <a:r>
              <a:rPr lang="en-US" dirty="0"/>
              <a:t>0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f(x) </a:t>
            </a:r>
            <a:r>
              <a:rPr lang="en-US" dirty="0"/>
              <a:t>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 err="1"/>
              <a:t>bx</a:t>
            </a:r>
            <a:r>
              <a:rPr lang="en-US" dirty="0"/>
              <a:t> + c </a:t>
            </a:r>
            <a:r>
              <a:rPr lang="en-US" dirty="0" smtClean="0"/>
              <a:t>  is the general form of a quadratic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515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– Section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Quadratic inequalities in one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446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solutions of inequalities in one variable are intervals on the number line</a:t>
            </a:r>
          </a:p>
          <a:p>
            <a:r>
              <a:rPr lang="en-US" dirty="0" smtClean="0"/>
              <a:t>The solutions to inequalities are directly related to the solution of equations</a:t>
            </a:r>
          </a:p>
          <a:p>
            <a:r>
              <a:rPr lang="en-US" dirty="0" smtClean="0"/>
              <a:t>There are 2 solutions to quadratic equations.</a:t>
            </a:r>
          </a:p>
        </p:txBody>
      </p:sp>
    </p:spTree>
    <p:extLst>
      <p:ext uri="{BB962C8B-B14F-4D97-AF65-F5344CB8AC3E}">
        <p14:creationId xmlns:p14="http://schemas.microsoft.com/office/powerpoint/2010/main" val="25551308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 graph of the quadratic function tells 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                                                       find f(x) = 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find f(x)&gt;0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find f(x)&lt;0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quadratic inequalities work like absolute </a:t>
            </a:r>
            <a:r>
              <a:rPr lang="en-US" smtClean="0"/>
              <a:t>value inequalities                                         </a:t>
            </a:r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389008"/>
              </p:ext>
            </p:extLst>
          </p:nvPr>
        </p:nvGraphicFramePr>
        <p:xfrm>
          <a:off x="762000" y="1447801"/>
          <a:ext cx="4876800" cy="324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Graph System" r:id="rId3" imgW="10152000" imgH="6779880" progId="">
                  <p:embed/>
                </p:oleObj>
              </mc:Choice>
              <mc:Fallback>
                <p:oleObj name="Graph System" r:id="rId3" imgW="10152000" imgH="67798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1"/>
                        <a:ext cx="4876800" cy="3248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90297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find x</a:t>
            </a:r>
            <a:r>
              <a:rPr lang="en-US" baseline="30000" dirty="0" smtClean="0"/>
              <a:t>2</a:t>
            </a:r>
            <a:r>
              <a:rPr lang="en-US" dirty="0" smtClean="0"/>
              <a:t> – 9x &gt;0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   2x</a:t>
            </a:r>
            <a:r>
              <a:rPr lang="en-US" baseline="30000" dirty="0" smtClean="0"/>
              <a:t>2</a:t>
            </a:r>
            <a:r>
              <a:rPr lang="en-US" dirty="0" smtClean="0"/>
              <a:t> + 7x – 30  &lt; 0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 -2(x + 3)</a:t>
            </a:r>
            <a:r>
              <a:rPr lang="en-US" baseline="30000" dirty="0" smtClean="0"/>
              <a:t>2</a:t>
            </a:r>
            <a:r>
              <a:rPr lang="en-US" dirty="0" smtClean="0"/>
              <a:t> + 2 &gt; 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78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Distance formula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 circle is the set of all points that are the same distance from a given point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6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en-US" dirty="0" smtClean="0"/>
              </a:p>
              <a:p>
                <a:r>
                  <a:rPr lang="en-US" dirty="0" smtClean="0"/>
                  <a:t>Given (</a:t>
                </a:r>
                <a:r>
                  <a:rPr lang="en-US" dirty="0" err="1" smtClean="0"/>
                  <a:t>h,k</a:t>
                </a:r>
                <a:r>
                  <a:rPr lang="en-US" dirty="0" smtClean="0"/>
                  <a:t>) is the center and r is the radius the distance formula  gives us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(x – h)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(y – k)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r</a:t>
                </a:r>
                <a:r>
                  <a:rPr lang="en-US" baseline="30000" dirty="0" smtClean="0"/>
                  <a:t>2</a:t>
                </a:r>
              </a:p>
              <a:p>
                <a:r>
                  <a:rPr lang="en-US" dirty="0" smtClean="0"/>
                  <a:t>This textbook calls this standard form for the circle equation</a:t>
                </a:r>
              </a:p>
              <a:p>
                <a:r>
                  <a:rPr lang="en-US" dirty="0" smtClean="0"/>
                  <a:t>With (h, k)  = (0,0) you have a circle centered on the origin so standard form is a transformation of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 smtClean="0"/>
                  <a:t>   (called the unit circle)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r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902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 – 5)</a:t>
            </a:r>
            <a:r>
              <a:rPr lang="en-US" baseline="30000" dirty="0" smtClean="0"/>
              <a:t>2</a:t>
            </a:r>
            <a:r>
              <a:rPr lang="en-US" dirty="0" smtClean="0"/>
              <a:t> + (y + 2)</a:t>
            </a:r>
            <a:r>
              <a:rPr lang="en-US" baseline="30000" dirty="0" smtClean="0"/>
              <a:t>2</a:t>
            </a:r>
            <a:r>
              <a:rPr lang="en-US" dirty="0" smtClean="0"/>
              <a:t> = 16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/>
              <a:t>(x – h)</a:t>
            </a:r>
            <a:r>
              <a:rPr lang="en-US" baseline="30000" dirty="0"/>
              <a:t>2</a:t>
            </a:r>
            <a:r>
              <a:rPr lang="en-US" dirty="0"/>
              <a:t> + (y – k)</a:t>
            </a:r>
            <a:r>
              <a:rPr lang="en-US" baseline="30000" dirty="0"/>
              <a:t>2</a:t>
            </a:r>
            <a:r>
              <a:rPr lang="en-US" dirty="0"/>
              <a:t> = r</a:t>
            </a:r>
            <a:r>
              <a:rPr lang="en-US" baseline="30000" dirty="0"/>
              <a:t>2</a:t>
            </a:r>
          </a:p>
          <a:p>
            <a:r>
              <a:rPr lang="en-US" dirty="0" smtClean="0"/>
              <a:t>Given center and radius simply fill in the blanks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A circle with radius 5 and center at (-2, 5)</a:t>
            </a:r>
          </a:p>
          <a:p>
            <a:endParaRPr lang="en-US" dirty="0"/>
          </a:p>
          <a:p>
            <a:r>
              <a:rPr lang="en-US" dirty="0" smtClean="0"/>
              <a:t>Given center and a point  - find radius and fill in blanks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mtClean="0"/>
              <a:t>     A </a:t>
            </a:r>
            <a:r>
              <a:rPr lang="en-US" dirty="0" smtClean="0"/>
              <a:t>circle with center at (4,8) that goes through (7, 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Standard form of circle (transformation form)</a:t>
                </a:r>
              </a:p>
              <a:p>
                <a:r>
                  <a:rPr lang="en-US" dirty="0" smtClean="0"/>
                  <a:t>Get standard form from general form.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−30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6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Quadratic equations: factoring /square root/completing square/quadratic formula</a:t>
            </a:r>
          </a:p>
          <a:p>
            <a:r>
              <a:rPr lang="en-US" dirty="0" smtClean="0"/>
              <a:t>Derive quadratic formula</a:t>
            </a:r>
          </a:p>
          <a:p>
            <a:r>
              <a:rPr lang="en-US" dirty="0" smtClean="0"/>
              <a:t>Quadratic function:  standard form  a(x-h)</a:t>
            </a:r>
            <a:r>
              <a:rPr lang="en-US" baseline="30000" dirty="0" smtClean="0"/>
              <a:t>2</a:t>
            </a:r>
            <a:r>
              <a:rPr lang="en-US" dirty="0" smtClean="0"/>
              <a:t>+k = y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general form ax</a:t>
            </a:r>
            <a:r>
              <a:rPr lang="en-US" baseline="30000" dirty="0" smtClean="0"/>
              <a:t>2</a:t>
            </a:r>
            <a:r>
              <a:rPr lang="en-US" dirty="0" smtClean="0"/>
              <a:t> +</a:t>
            </a:r>
            <a:r>
              <a:rPr lang="en-US" dirty="0" err="1" smtClean="0"/>
              <a:t>bx</a:t>
            </a:r>
            <a:r>
              <a:rPr lang="en-US" dirty="0" smtClean="0"/>
              <a:t> + c =y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factored form  a(x- x</a:t>
            </a:r>
            <a:r>
              <a:rPr lang="en-US" baseline="-25000" dirty="0" smtClean="0"/>
              <a:t>1</a:t>
            </a:r>
            <a:r>
              <a:rPr lang="en-US" dirty="0" smtClean="0"/>
              <a:t>)(x-x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Concavity</a:t>
            </a:r>
          </a:p>
          <a:p>
            <a:pPr marL="0" indent="0">
              <a:buNone/>
            </a:pPr>
            <a:r>
              <a:rPr lang="en-US" dirty="0" smtClean="0"/>
              <a:t>             Find x-</a:t>
            </a:r>
            <a:r>
              <a:rPr lang="en-US" dirty="0" err="1" smtClean="0"/>
              <a:t>int</a:t>
            </a:r>
            <a:r>
              <a:rPr lang="en-US" dirty="0" smtClean="0"/>
              <a:t>(roots) y-intercepts</a:t>
            </a:r>
          </a:p>
          <a:p>
            <a:pPr marL="0" indent="0">
              <a:buNone/>
            </a:pPr>
            <a:r>
              <a:rPr lang="en-US" dirty="0" smtClean="0"/>
              <a:t>              Find vertex  (</a:t>
            </a:r>
            <a:r>
              <a:rPr lang="en-US" dirty="0" err="1" smtClean="0"/>
              <a:t>h,k</a:t>
            </a:r>
            <a:r>
              <a:rPr lang="en-US" dirty="0" smtClean="0"/>
              <a:t>)    x = -b/2a</a:t>
            </a:r>
          </a:p>
          <a:p>
            <a:pPr marL="0" indent="0">
              <a:buNone/>
            </a:pPr>
            <a:r>
              <a:rPr lang="en-US" dirty="0" smtClean="0"/>
              <a:t>              Domain range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intervals of increase, or decrease</a:t>
            </a:r>
          </a:p>
          <a:p>
            <a:r>
              <a:rPr lang="en-US" dirty="0" smtClean="0"/>
              <a:t>Write quadratic equations</a:t>
            </a:r>
          </a:p>
          <a:p>
            <a:r>
              <a:rPr lang="en-US" dirty="0" smtClean="0"/>
              <a:t>Quadratic inequalities</a:t>
            </a:r>
          </a:p>
          <a:p>
            <a:r>
              <a:rPr lang="en-US" dirty="0" smtClean="0"/>
              <a:t>Circles – standard form</a:t>
            </a:r>
          </a:p>
          <a:p>
            <a:r>
              <a:rPr lang="en-US" dirty="0"/>
              <a:t> </a:t>
            </a:r>
            <a:r>
              <a:rPr lang="en-US" dirty="0" smtClean="0"/>
              <a:t>              general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1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f(x)=a  : solving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In general the inverse of a power is its root</a:t>
                </a:r>
              </a:p>
              <a:p>
                <a:r>
                  <a:rPr lang="en-US" dirty="0" smtClean="0"/>
                  <a:t>you can cancel square powers with square roots if you account for restrictions on the </a:t>
                </a:r>
                <a:r>
                  <a:rPr lang="en-US" dirty="0"/>
                  <a:t>root </a:t>
                </a:r>
                <a:r>
                  <a:rPr lang="en-US" dirty="0" smtClean="0"/>
                  <a:t>function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for every x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=|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|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thus:    if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=25  </m:t>
                    </m:r>
                    <m:r>
                      <a:rPr lang="en-US" b="0" i="1" smtClean="0">
                        <a:latin typeface="Cambria Math"/>
                      </a:rPr>
                      <m:t>𝑖𝑡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𝑓𝑜𝑙𝑙𝑜𝑤𝑠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𝑡h𝑎𝑡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=±5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432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Reminders : working with square roots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 If the square root is irrational – leave the radical form of the answer unless ASKED to round the answer -  This is called the exact form of the number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ex: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  </a:t>
                </a:r>
                <a:r>
                  <a:rPr lang="en-US" dirty="0" err="1" smtClean="0"/>
                  <a:t>ans</a:t>
                </a:r>
                <a:r>
                  <a:rPr lang="en-US" dirty="0" smtClean="0"/>
                  <a:t>: 4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e>
                    </m:rad>
                  </m:oMath>
                </a14:m>
                <a:r>
                  <a:rPr lang="en-US" dirty="0" smtClean="0"/>
                  <a:t>    </a:t>
                </a:r>
                <a:r>
                  <a:rPr lang="en-US" dirty="0" err="1" smtClean="0"/>
                  <a:t>ans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e>
                    </m:rad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Simplify all radicals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    </m:t>
                    </m:r>
                    <m:r>
                      <a:rPr lang="en-US" b="0" i="1" smtClean="0">
                        <a:latin typeface="Cambria Math"/>
                      </a:rPr>
                      <m:t>𝑎𝑛𝑠</m:t>
                    </m:r>
                    <m:r>
                      <a:rPr lang="en-US" b="0" i="1" smtClean="0">
                        <a:latin typeface="Cambria Math"/>
                      </a:rPr>
                      <m:t>: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80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   </m:t>
                    </m:r>
                    <m:r>
                      <a:rPr lang="en-US" b="0" i="1" smtClean="0">
                        <a:latin typeface="Cambria Math"/>
                      </a:rPr>
                      <m:t>𝑎𝑛𝑠</m:t>
                    </m:r>
                    <m:r>
                      <a:rPr lang="en-US" b="0" i="1" smtClean="0">
                        <a:latin typeface="Cambria Math"/>
                      </a:rPr>
                      <m:t>:  4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 Square root of a negative is an IMAGINARY number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 NOT -  no solution or </a:t>
                </a:r>
                <a:r>
                  <a:rPr lang="en-US" dirty="0" err="1" smtClean="0"/>
                  <a:t>dne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−12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/>
                  <a:t>             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37" t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35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solve using square root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5x</a:t>
            </a:r>
            <a:r>
              <a:rPr lang="en-US" baseline="30000" dirty="0" smtClean="0"/>
              <a:t>2</a:t>
            </a:r>
            <a:r>
              <a:rPr lang="en-US" dirty="0" smtClean="0"/>
              <a:t> – 3 = 77        f(x) </a:t>
            </a:r>
            <a:r>
              <a:rPr lang="en-US" dirty="0"/>
              <a:t>= 5x</a:t>
            </a:r>
            <a:r>
              <a:rPr lang="en-US" baseline="30000" dirty="0"/>
              <a:t>2</a:t>
            </a:r>
            <a:r>
              <a:rPr lang="en-US" dirty="0"/>
              <a:t> – 3 </a:t>
            </a:r>
            <a:r>
              <a:rPr lang="en-US" dirty="0" smtClean="0"/>
              <a:t>   find f(x) = 77</a:t>
            </a:r>
          </a:p>
          <a:p>
            <a:r>
              <a:rPr lang="en-US" dirty="0" smtClean="0"/>
              <a:t> 3x</a:t>
            </a:r>
            <a:r>
              <a:rPr lang="en-US" baseline="30000" dirty="0" smtClean="0"/>
              <a:t>2</a:t>
            </a:r>
            <a:r>
              <a:rPr lang="en-US" dirty="0" smtClean="0"/>
              <a:t> + 7 = 25</a:t>
            </a:r>
          </a:p>
          <a:p>
            <a:r>
              <a:rPr lang="en-US" dirty="0" smtClean="0"/>
              <a:t>(x – 4)</a:t>
            </a:r>
            <a:r>
              <a:rPr lang="en-US" baseline="30000" dirty="0" smtClean="0"/>
              <a:t>2</a:t>
            </a:r>
            <a:r>
              <a:rPr lang="en-US" dirty="0" smtClean="0"/>
              <a:t> = 16</a:t>
            </a:r>
          </a:p>
          <a:p>
            <a:r>
              <a:rPr lang="en-US" dirty="0" smtClean="0"/>
              <a:t> 24 + (x – 3)</a:t>
            </a:r>
            <a:r>
              <a:rPr lang="en-US" baseline="30000" dirty="0" smtClean="0"/>
              <a:t>2</a:t>
            </a:r>
            <a:r>
              <a:rPr lang="en-US" dirty="0" smtClean="0"/>
              <a:t> = 15</a:t>
            </a:r>
          </a:p>
          <a:p>
            <a:r>
              <a:rPr lang="en-US" dirty="0" smtClean="0"/>
              <a:t>(comment on standard form)</a:t>
            </a:r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+8x =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back to inversing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If x does not appear in the problem only once (in other words the function is a combination of linear and square) then using square root to isolate the x becomes problematic since:</a:t>
                </a:r>
              </a:p>
              <a:p>
                <a:r>
                  <a:rPr lang="en-US" dirty="0" smtClean="0"/>
                  <a:t>A.    You cannot combine unlike terms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3x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+ 5x  </a:t>
                </a:r>
              </a:p>
              <a:p>
                <a:r>
                  <a:rPr lang="en-US" dirty="0" smtClean="0"/>
                  <a:t>B.    You cannot do the square root on an expression that contains addition outside of  ( 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−5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−5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−2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3504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656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factors to solve quadratics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Many quadratics will factor</a:t>
            </a:r>
          </a:p>
          <a:p>
            <a:r>
              <a:rPr lang="en-US" dirty="0" smtClean="0"/>
              <a:t>  ex:   x</a:t>
            </a:r>
            <a:r>
              <a:rPr lang="en-US" baseline="30000" dirty="0" smtClean="0"/>
              <a:t>2</a:t>
            </a:r>
            <a:r>
              <a:rPr lang="en-US" dirty="0" smtClean="0"/>
              <a:t> – 7x + 12 =</a:t>
            </a:r>
          </a:p>
          <a:p>
            <a:pPr marL="0" indent="0">
              <a:buNone/>
            </a:pPr>
            <a:r>
              <a:rPr lang="en-US" dirty="0" smtClean="0"/>
              <a:t>             3x</a:t>
            </a:r>
            <a:r>
              <a:rPr lang="en-US" baseline="30000" dirty="0" smtClean="0"/>
              <a:t>2</a:t>
            </a:r>
            <a:r>
              <a:rPr lang="en-US" dirty="0" smtClean="0"/>
              <a:t>  - 19x + 20 =</a:t>
            </a:r>
          </a:p>
          <a:p>
            <a:pPr marL="0" indent="0">
              <a:buNone/>
            </a:pPr>
            <a:r>
              <a:rPr lang="en-US" dirty="0" smtClean="0"/>
              <a:t>              9x</a:t>
            </a:r>
            <a:r>
              <a:rPr lang="en-US" baseline="30000" dirty="0" smtClean="0"/>
              <a:t>2</a:t>
            </a:r>
            <a:r>
              <a:rPr lang="en-US" dirty="0" smtClean="0"/>
              <a:t> – 121 =</a:t>
            </a:r>
          </a:p>
          <a:p>
            <a:pPr marL="0" indent="0">
              <a:buNone/>
            </a:pPr>
            <a:r>
              <a:rPr lang="en-US" dirty="0" smtClean="0"/>
              <a:t>             15x</a:t>
            </a:r>
            <a:r>
              <a:rPr lang="en-US" baseline="30000" dirty="0" smtClean="0"/>
              <a:t>2</a:t>
            </a:r>
            <a:r>
              <a:rPr lang="en-US" dirty="0" smtClean="0"/>
              <a:t> + 35x – 90 =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6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2150</Words>
  <Application>Microsoft Office PowerPoint</Application>
  <PresentationFormat>On-screen Show (4:3)</PresentationFormat>
  <Paragraphs>334</Paragraphs>
  <Slides>49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Cambria Math</vt:lpstr>
      <vt:lpstr>Office Theme</vt:lpstr>
      <vt:lpstr>Equation</vt:lpstr>
      <vt:lpstr>Graph System</vt:lpstr>
      <vt:lpstr>College Algebra</vt:lpstr>
      <vt:lpstr>Unit 3</vt:lpstr>
      <vt:lpstr>Chapter 4 – section 1 </vt:lpstr>
      <vt:lpstr>PowerPoint Presentation</vt:lpstr>
      <vt:lpstr>Finding f(x)=a  : solving</vt:lpstr>
      <vt:lpstr>Reminders : working with square roots</vt:lpstr>
      <vt:lpstr>Examples: solve using square root </vt:lpstr>
      <vt:lpstr>Draw back to inversing</vt:lpstr>
      <vt:lpstr>Using factors to solve quadratics</vt:lpstr>
      <vt:lpstr>Mathematical fact</vt:lpstr>
      <vt:lpstr>Thus:  zero product rule is born</vt:lpstr>
      <vt:lpstr>Examples</vt:lpstr>
      <vt:lpstr>Bridging the gap</vt:lpstr>
      <vt:lpstr>Completing the square</vt:lpstr>
      <vt:lpstr>Completing the square to solve equations</vt:lpstr>
      <vt:lpstr>Examples : solve the following</vt:lpstr>
      <vt:lpstr>Interesting to note</vt:lpstr>
      <vt:lpstr>Guaranteed test question –  10 pts</vt:lpstr>
      <vt:lpstr>Deriving the quadratic formula  Solve ax2 + bx + c = 0 by completing the square</vt:lpstr>
      <vt:lpstr>Chapter 4 – Section 2</vt:lpstr>
      <vt:lpstr>General overview</vt:lpstr>
      <vt:lpstr>Quadratic functions- useful forms</vt:lpstr>
      <vt:lpstr>Changing forms- can be done but is not necessary </vt:lpstr>
      <vt:lpstr>Examples:  find x and y intercepts</vt:lpstr>
      <vt:lpstr>An important correlation</vt:lpstr>
      <vt:lpstr>Concavity- value of a</vt:lpstr>
      <vt:lpstr>Find vertex-</vt:lpstr>
      <vt:lpstr>Finding vertex etc.</vt:lpstr>
      <vt:lpstr>Find vertex</vt:lpstr>
      <vt:lpstr>Sketching a graph for a quadratic by hand</vt:lpstr>
      <vt:lpstr>significance</vt:lpstr>
      <vt:lpstr>Writing equations – word problems</vt:lpstr>
      <vt:lpstr>Physics formula </vt:lpstr>
      <vt:lpstr>Banking formula- compound interest</vt:lpstr>
      <vt:lpstr>Given 3 point</vt:lpstr>
      <vt:lpstr>Given vertex and one point</vt:lpstr>
      <vt:lpstr>examples</vt:lpstr>
      <vt:lpstr>Examples</vt:lpstr>
      <vt:lpstr>example</vt:lpstr>
      <vt:lpstr>Chapter 4 – Section 3</vt:lpstr>
      <vt:lpstr>What we already know</vt:lpstr>
      <vt:lpstr>What the graph of the quadratic function tells us</vt:lpstr>
      <vt:lpstr>Examples</vt:lpstr>
      <vt:lpstr>circles</vt:lpstr>
      <vt:lpstr>standard form</vt:lpstr>
      <vt:lpstr>Graphing circles</vt:lpstr>
      <vt:lpstr>Writing the equation</vt:lpstr>
      <vt:lpstr>General form</vt:lpstr>
      <vt:lpstr>PowerPoint Presentation</vt:lpstr>
    </vt:vector>
  </TitlesOfParts>
  <Company>Seminole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Seminole State</dc:creator>
  <cp:lastModifiedBy>Donna Bradley</cp:lastModifiedBy>
  <cp:revision>92</cp:revision>
  <dcterms:created xsi:type="dcterms:W3CDTF">2012-10-11T17:06:28Z</dcterms:created>
  <dcterms:modified xsi:type="dcterms:W3CDTF">2016-08-31T05:43:19Z</dcterms:modified>
</cp:coreProperties>
</file>